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9" r:id="rId4"/>
    <p:sldId id="266" r:id="rId5"/>
    <p:sldId id="273" r:id="rId6"/>
    <p:sldId id="262" r:id="rId7"/>
    <p:sldId id="264" r:id="rId8"/>
    <p:sldId id="269" r:id="rId9"/>
    <p:sldId id="271" r:id="rId10"/>
    <p:sldId id="270" r:id="rId11"/>
    <p:sldId id="275" r:id="rId12"/>
    <p:sldId id="276" r:id="rId13"/>
    <p:sldId id="268" r:id="rId14"/>
    <p:sldId id="267" r:id="rId15"/>
    <p:sldId id="278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mp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1D99E6-753B-44BC-80E0-80A4EB17E398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37088-F895-4C7C-A348-B19ACA86D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00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D25654DE-7F3A-4C3E-8356-67F848A329C2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963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A7AFB-E84D-4061-98B8-4D5A3AA5F30A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950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611E400-0584-433F-A96F-6C98E48E834F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75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F2A8FC8-DD66-439E-9B54-31D4B9A01637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2027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5C7D227-38EC-4E9E-A6A5-887AF0F30865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52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149AD-3575-40E6-B402-80DF9B83DCC3}" type="datetime1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635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663B-26E0-41EE-A0F2-5603928957A1}" type="datetime1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90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956C8-4DF4-4CF2-9457-A6ABB727437E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6316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E90315C-64D3-453F-B222-00B89AEF1716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3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72CF2-E131-4543-81B1-4CA775D3CB27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6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391FBA8-9711-4CB8-BC00-20AB4DA40AD3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61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3C2D-1737-4A67-A9DD-AFE173E391F3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23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4B857-9220-469F-B021-947DF56631F0}" type="datetime1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8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0B649-3A26-458F-8F51-86F28E9F087C}" type="datetime1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04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4EF5B-7ED9-40F3-AFFB-BE5F6CFBDE06}" type="datetime1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57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173E9-C51F-41C9-AD32-D358977BB10E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02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5D6C5-B65E-4209-975B-B4213C162E93}" type="datetime1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FD78A-5BA5-48B5-8979-6D7C00A5AB74}" type="datetime1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AE67A-4CFD-4EB2-94EA-59DB4D5D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43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rive.google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rive.goog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2.png"/><Relationship Id="rId4" Type="http://schemas.openxmlformats.org/officeDocument/2006/relationships/hyperlink" Target="https://www.malvernpanalytical.com/en/products/product-range/nanosight-range/nanosight-lm10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hyperlink" Target="https://www.youtube.com/watch?v=0_YAR5n0RkU" TargetMode="Externa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blab.gatech.edu/" TargetMode="External"/><Relationship Id="rId2" Type="http://schemas.openxmlformats.org/officeDocument/2006/relationships/hyperlink" Target="https://www.becklab.sites.tau.ac.il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inary/INASCON2021" TargetMode="External"/><Relationship Id="rId2" Type="http://schemas.openxmlformats.org/officeDocument/2006/relationships/hyperlink" Target="https://research.google.com/colaboratory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hyperlink" Target="https://colab.research.google.com/github/abinary/INASCON2021/blob/main/SetupColab.ipynb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 err="1" smtClean="0"/>
              <a:t>Robophysics</a:t>
            </a:r>
            <a:r>
              <a:rPr lang="en-US" sz="4400" b="1" dirty="0" smtClean="0"/>
              <a:t> and </a:t>
            </a:r>
            <a:r>
              <a:rPr lang="en-US" sz="4400" b="1" dirty="0" err="1" smtClean="0"/>
              <a:t>nano</a:t>
            </a:r>
            <a:r>
              <a:rPr lang="en-US" sz="4400" b="1" dirty="0" smtClean="0"/>
              <a:t>-analysis workshop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Ram </a:t>
            </a:r>
            <a:r>
              <a:rPr lang="en-US" dirty="0" err="1" smtClean="0"/>
              <a:t>Avinery</a:t>
            </a:r>
            <a:r>
              <a:rPr lang="en-US" dirty="0" smtClean="0"/>
              <a:t>, July 25</a:t>
            </a:r>
            <a:r>
              <a:rPr lang="en-US" baseline="30000" dirty="0" smtClean="0"/>
              <a:t>th</a:t>
            </a:r>
            <a:r>
              <a:rPr lang="en-US" dirty="0" smtClean="0"/>
              <a:t>/26</a:t>
            </a:r>
            <a:r>
              <a:rPr lang="en-US" baseline="30000" dirty="0" smtClean="0"/>
              <a:t>th</a:t>
            </a:r>
            <a:r>
              <a:rPr lang="en-US" dirty="0" smtClean="0"/>
              <a:t> 2021</a:t>
            </a:r>
          </a:p>
          <a:p>
            <a:r>
              <a:rPr lang="en-US" dirty="0" smtClean="0"/>
              <a:t>INASCON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7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Once it is done (look for green “v” mark next to the play button)</a:t>
                </a:r>
                <a:br>
                  <a:rPr lang="en-US" dirty="0" smtClean="0"/>
                </a:br>
                <a:r>
                  <a:rPr lang="en-US" dirty="0" smtClean="0"/>
                  <a:t>open</a:t>
                </a:r>
                <a:br>
                  <a:rPr lang="en-US" dirty="0" smtClean="0"/>
                </a:br>
                <a:r>
                  <a:rPr lang="en-US" dirty="0" smtClean="0">
                    <a:hlinkClick r:id="rId2"/>
                  </a:rPr>
                  <a:t>https://drive.google.com</a:t>
                </a:r>
                <a:endParaRPr lang="en-US" dirty="0" smtClean="0"/>
              </a:p>
              <a:p>
                <a:r>
                  <a:rPr lang="en-US" dirty="0" smtClean="0"/>
                  <a:t>Go to the “INASCON2021” folder</a:t>
                </a:r>
              </a:p>
              <a:p>
                <a:r>
                  <a:rPr lang="en-US" dirty="0"/>
                  <a:t>Right click on “</a:t>
                </a:r>
                <a:r>
                  <a:rPr lang="en-US" dirty="0" err="1" smtClean="0"/>
                  <a:t>SmarticleSimNotebook.ipynb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two cells, follow instructions to connect Google Drive again</a:t>
                </a:r>
              </a:p>
              <a:p>
                <a:pPr lvl="1"/>
                <a:r>
                  <a:rPr lang="en-US" dirty="0" smtClean="0"/>
                  <a:t>* The first time you run the first cell is going to take a few minutes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3"/>
                <a:stretch>
                  <a:fillRect l="-878" t="-1970" b="-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4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Once it is done (look for green “v” mark next to the play button)</a:t>
                </a:r>
                <a:br>
                  <a:rPr lang="en-US" dirty="0" smtClean="0"/>
                </a:br>
                <a:r>
                  <a:rPr lang="en-US" dirty="0" smtClean="0"/>
                  <a:t>open</a:t>
                </a:r>
                <a:br>
                  <a:rPr lang="en-US" dirty="0" smtClean="0"/>
                </a:br>
                <a:r>
                  <a:rPr lang="en-US" dirty="0" smtClean="0">
                    <a:hlinkClick r:id="rId2"/>
                  </a:rPr>
                  <a:t>https://drive.google.com</a:t>
                </a:r>
                <a:endParaRPr lang="en-US" dirty="0" smtClean="0"/>
              </a:p>
              <a:p>
                <a:r>
                  <a:rPr lang="en-US" dirty="0" smtClean="0"/>
                  <a:t>Go to the “INASCON2021” folder</a:t>
                </a:r>
              </a:p>
              <a:p>
                <a:r>
                  <a:rPr lang="en-US" dirty="0"/>
                  <a:t>Right click on “</a:t>
                </a:r>
                <a:r>
                  <a:rPr lang="en-US" dirty="0" err="1" smtClean="0"/>
                  <a:t>SmarticleSimNotebook.ipynb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two cells, follow instructions to connect Google Drive again</a:t>
                </a:r>
              </a:p>
              <a:p>
                <a:pPr lvl="1"/>
                <a:r>
                  <a:rPr lang="en-US" dirty="0" smtClean="0"/>
                  <a:t>* The first time you run the first cell is going to take a few minutes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3"/>
                <a:stretch>
                  <a:fillRect l="-878" t="-1970" b="-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9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Independent Work</a:t>
            </a:r>
            <a:endParaRPr lang="en-US" cap="non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>
                <a:normAutofit fontScale="92500" lnSpcReduction="10000"/>
              </a:bodyPr>
              <a:lstStyle/>
              <a:p>
                <a:endParaRPr lang="en-US" dirty="0" smtClean="0"/>
              </a:p>
              <a:p>
                <a:r>
                  <a:rPr lang="en-US" dirty="0" smtClean="0"/>
                  <a:t>Set </a:t>
                </a:r>
                <a:r>
                  <a:rPr lang="en-US" dirty="0"/>
                  <a:t>output prefix (“</a:t>
                </a:r>
                <a:r>
                  <a:rPr lang="en-US" dirty="0" err="1" smtClean="0"/>
                  <a:t>recording_prefix</a:t>
                </a:r>
                <a:r>
                  <a:rPr lang="en-US" dirty="0" smtClean="0"/>
                  <a:t>”) to “output/something”</a:t>
                </a:r>
              </a:p>
              <a:p>
                <a:r>
                  <a:rPr lang="en-US" dirty="0"/>
                  <a:t>Design your own gait (function </a:t>
                </a:r>
                <a:r>
                  <a:rPr lang="en-US" dirty="0" smtClean="0"/>
                  <a:t>“Gait” in class “</a:t>
                </a:r>
                <a:r>
                  <a:rPr lang="en-US" dirty="0" err="1" smtClean="0"/>
                  <a:t>Smarticle</a:t>
                </a:r>
                <a:r>
                  <a:rPr lang="en-US" dirty="0" smtClean="0"/>
                  <a:t>”)</a:t>
                </a:r>
              </a:p>
              <a:p>
                <a:pPr lvl="1"/>
                <a:r>
                  <a:rPr lang="en-US" dirty="0" smtClean="0"/>
                  <a:t>This would require running </a:t>
                </a:r>
                <a:r>
                  <a:rPr lang="en-US" b="1" dirty="0" smtClean="0"/>
                  <a:t>two cells </a:t>
                </a:r>
                <a:r>
                  <a:rPr lang="en-US" dirty="0" smtClean="0"/>
                  <a:t>every time (one to update the class)</a:t>
                </a:r>
                <a:endParaRPr lang="en-US" dirty="0"/>
              </a:p>
              <a:p>
                <a:endParaRPr lang="en-US" dirty="0"/>
              </a:p>
              <a:p>
                <a:r>
                  <a:rPr lang="en-US" dirty="0" smtClean="0"/>
                  <a:t>Use a Google Drive window to view the output video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Once you’re satisfied, test with more bots</a:t>
                </a:r>
              </a:p>
              <a:p>
                <a:r>
                  <a:rPr lang="en-US" dirty="0" smtClean="0"/>
                  <a:t>Set as you wish:</a:t>
                </a:r>
                <a:br>
                  <a:rPr lang="en-US" dirty="0" smtClean="0"/>
                </a:br>
                <a:r>
                  <a:rPr lang="en-US" dirty="0" smtClean="0"/>
                  <a:t>N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 100), </a:t>
                </a:r>
                <a:r>
                  <a:rPr lang="en-US" dirty="0" err="1" smtClean="0"/>
                  <a:t>sim_time</a:t>
                </a:r>
                <a:r>
                  <a:rPr lang="en-US" dirty="0" smtClean="0"/>
                  <a:t>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20), </a:t>
                </a:r>
                <a:r>
                  <a:rPr lang="en-US" dirty="0" err="1" smtClean="0"/>
                  <a:t>box_size</a:t>
                </a:r>
                <a:r>
                  <a:rPr lang="en-US" dirty="0"/>
                  <a:t> 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 smtClean="0"/>
                  <a:t>0.3 ,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 smtClean="0"/>
                  <a:t>3)</a:t>
                </a:r>
                <a:br>
                  <a:rPr lang="en-US" dirty="0" smtClean="0"/>
                </a:br>
                <a:r>
                  <a:rPr lang="en-US" dirty="0" smtClean="0"/>
                  <a:t>reasonable values in parenthesis</a:t>
                </a:r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2"/>
                <a:stretch>
                  <a:fillRect l="-658" b="-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4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0691" y="764373"/>
            <a:ext cx="9095509" cy="1293028"/>
          </a:xfrm>
        </p:spPr>
        <p:txBody>
          <a:bodyPr/>
          <a:lstStyle/>
          <a:p>
            <a:r>
              <a:rPr lang="en-US" cap="none" dirty="0" smtClean="0"/>
              <a:t>Mean-Square-Displacement (MSD)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4065309" cy="4024125"/>
          </a:xfrm>
        </p:spPr>
        <p:txBody>
          <a:bodyPr/>
          <a:lstStyle/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www.malvernpanalytical.com/en/products/product-range/nanosight-range/nanosight-lm10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smtClean="0"/>
              <a:t>Avinery</a:t>
            </a:r>
            <a:endParaRPr lang="en-US"/>
          </a:p>
        </p:txBody>
      </p:sp>
      <p:pic>
        <p:nvPicPr>
          <p:cNvPr id="5" name="Nanoparticle Tracking Analysis - NanoSight in 90 Secon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14383" y="2260414"/>
            <a:ext cx="6491817" cy="365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5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0073" y="764373"/>
            <a:ext cx="8846127" cy="1293028"/>
          </a:xfrm>
        </p:spPr>
        <p:txBody>
          <a:bodyPr/>
          <a:lstStyle/>
          <a:p>
            <a:r>
              <a:rPr lang="en-US" cap="none" dirty="0"/>
              <a:t>Mean-Square-Displacement (MSD)</a:t>
            </a:r>
          </a:p>
        </p:txBody>
      </p:sp>
      <p:pic>
        <p:nvPicPr>
          <p:cNvPr id="6" name="Rheolaser   Formulaction Microrheology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2706688"/>
            <a:ext cx="5334000" cy="2998787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2706688"/>
            <a:ext cx="5334000" cy="351199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www.youtube.com/watch?v=0_YAR5n0RkU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Orbit Research Associates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07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Code</a:t>
            </a:r>
            <a:endParaRPr lang="en-US" cap="non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</p:spPr>
            <p:txBody>
              <a:bodyPr/>
              <a:lstStyle/>
              <a:p>
                <a:r>
                  <a:rPr lang="en-US" dirty="0" smtClean="0"/>
                  <a:t>In Google Drive, “INASCON2021” folder</a:t>
                </a:r>
              </a:p>
              <a:p>
                <a:r>
                  <a:rPr lang="en-US" dirty="0" smtClean="0"/>
                  <a:t>Right </a:t>
                </a:r>
                <a:r>
                  <a:rPr lang="en-US" dirty="0"/>
                  <a:t>click on “</a:t>
                </a:r>
                <a:r>
                  <a:rPr lang="en-US" dirty="0" err="1"/>
                  <a:t>MSDAnalysis.ipynb</a:t>
                </a:r>
                <a:r>
                  <a:rPr lang="en-US" dirty="0"/>
                  <a:t>”</a:t>
                </a:r>
                <a:endParaRPr lang="en-US" dirty="0" smtClean="0"/>
              </a:p>
              <a:p>
                <a:r>
                  <a:rPr lang="en-US" dirty="0" smtClean="0"/>
                  <a:t>“Open With”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“Google </a:t>
                </a:r>
                <a:r>
                  <a:rPr lang="en-US" dirty="0" err="1" smtClean="0"/>
                  <a:t>Colaboratory</a:t>
                </a:r>
                <a:r>
                  <a:rPr lang="en-US" dirty="0" smtClean="0"/>
                  <a:t>”</a:t>
                </a:r>
              </a:p>
              <a:p>
                <a:r>
                  <a:rPr lang="en-US" dirty="0" smtClean="0"/>
                  <a:t>Run the first cell, and follow instructions to connect Google Drive again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endParaRPr lang="en-US" u="sng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2194560"/>
                <a:ext cx="8338127" cy="4024125"/>
              </a:xfrm>
              <a:blipFill>
                <a:blip r:embed="rId2"/>
                <a:stretch>
                  <a:fillRect l="-878" t="-1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1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Independent Work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94560"/>
            <a:ext cx="6878782" cy="4024125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Observe MSD trends for various systems</a:t>
            </a:r>
          </a:p>
          <a:p>
            <a:pPr lvl="1"/>
            <a:r>
              <a:rPr lang="en-US" dirty="0" smtClean="0"/>
              <a:t>Bounded random walk (in the notebook)</a:t>
            </a:r>
          </a:p>
          <a:p>
            <a:pPr lvl="1"/>
            <a:r>
              <a:rPr lang="en-US" dirty="0" smtClean="0"/>
              <a:t>Data in the “data” folder for diffusing hard-discs</a:t>
            </a:r>
          </a:p>
          <a:p>
            <a:pPr lvl="2"/>
            <a:r>
              <a:rPr lang="en-US" dirty="0" smtClean="0"/>
              <a:t>More advanced:</a:t>
            </a:r>
            <a:br>
              <a:rPr lang="en-US" dirty="0" smtClean="0"/>
            </a:br>
            <a:r>
              <a:rPr lang="en-US" dirty="0" smtClean="0"/>
              <a:t>Load and align data recorded in difference sampling interval</a:t>
            </a:r>
          </a:p>
          <a:p>
            <a:pPr lvl="1"/>
            <a:r>
              <a:rPr lang="en-US" dirty="0" smtClean="0"/>
              <a:t>Data in the “data” folder for two difference </a:t>
            </a:r>
            <a:r>
              <a:rPr lang="en-US" dirty="0" err="1" smtClean="0"/>
              <a:t>Smarticle</a:t>
            </a:r>
            <a:r>
              <a:rPr lang="en-US" dirty="0" smtClean="0"/>
              <a:t> gaits</a:t>
            </a:r>
          </a:p>
          <a:p>
            <a:pPr lvl="1"/>
            <a:r>
              <a:rPr lang="en-US" dirty="0" smtClean="0"/>
              <a:t>Your own generated trajectories</a:t>
            </a:r>
          </a:p>
          <a:p>
            <a:endParaRPr lang="en-US" u="sng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3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On The Agenda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</a:p>
          <a:p>
            <a:r>
              <a:rPr lang="en-US" dirty="0" err="1" smtClean="0"/>
              <a:t>Robophysics</a:t>
            </a:r>
            <a:r>
              <a:rPr lang="en-US" dirty="0" smtClean="0"/>
              <a:t> inspiration</a:t>
            </a:r>
          </a:p>
          <a:p>
            <a:r>
              <a:rPr lang="en-US" dirty="0" smtClean="0"/>
              <a:t>Review of simulation code</a:t>
            </a:r>
          </a:p>
          <a:p>
            <a:r>
              <a:rPr lang="en-US" dirty="0" smtClean="0"/>
              <a:t>Independent work</a:t>
            </a:r>
          </a:p>
          <a:p>
            <a:endParaRPr lang="en-US" dirty="0"/>
          </a:p>
          <a:p>
            <a:r>
              <a:rPr lang="en-US" dirty="0" smtClean="0"/>
              <a:t>Mean-square-displacement analysis</a:t>
            </a:r>
          </a:p>
          <a:p>
            <a:r>
              <a:rPr lang="en-US" dirty="0"/>
              <a:t>Independent work</a:t>
            </a:r>
          </a:p>
          <a:p>
            <a:endParaRPr lang="en-US" dirty="0" smtClean="0"/>
          </a:p>
          <a:p>
            <a:r>
              <a:rPr lang="en-US" dirty="0" smtClean="0"/>
              <a:t>Tomorrow: static and dynamic light scattering analysis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65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About Me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11928"/>
            <a:ext cx="9089967" cy="46135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PhD in Physics from Tel-Aviv University</a:t>
            </a:r>
            <a:br>
              <a:rPr lang="en-US" dirty="0" smtClean="0"/>
            </a:br>
            <a:r>
              <a:rPr lang="en-US" dirty="0" smtClean="0"/>
              <a:t>under the supervision of Prof. Roy Beck-</a:t>
            </a:r>
            <a:r>
              <a:rPr lang="en-US" dirty="0" err="1" smtClean="0"/>
              <a:t>Barkai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://www.becklab.sites.tau.ac.il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Studied (broadly):</a:t>
            </a:r>
          </a:p>
          <a:p>
            <a:pPr lvl="1"/>
            <a:r>
              <a:rPr lang="en-US" dirty="0" smtClean="0"/>
              <a:t>Disordered Proteins</a:t>
            </a:r>
          </a:p>
          <a:p>
            <a:pPr lvl="1"/>
            <a:r>
              <a:rPr lang="en-US" dirty="0" err="1" smtClean="0"/>
              <a:t>Nanometric</a:t>
            </a:r>
            <a:r>
              <a:rPr lang="en-US" dirty="0" smtClean="0"/>
              <a:t> self-assembled structures</a:t>
            </a:r>
          </a:p>
          <a:p>
            <a:pPr lvl="1"/>
            <a:r>
              <a:rPr lang="en-US" dirty="0" smtClean="0"/>
              <a:t>Nanoparticle Interactions</a:t>
            </a:r>
          </a:p>
          <a:p>
            <a:pPr lvl="1"/>
            <a:r>
              <a:rPr lang="en-US" dirty="0" smtClean="0"/>
              <a:t>Novel Entropy Computation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Currently post-doc</a:t>
            </a:r>
            <a:br>
              <a:rPr lang="en-US" dirty="0" smtClean="0"/>
            </a:br>
            <a:r>
              <a:rPr lang="en-US" dirty="0" smtClean="0"/>
              <a:t>@ CRAB Lab – Georgia Institute of Technology, GA</a:t>
            </a:r>
            <a:r>
              <a:rPr lang="en-US" dirty="0"/>
              <a:t>, USA</a:t>
            </a:r>
            <a:br>
              <a:rPr lang="en-US" dirty="0"/>
            </a:br>
            <a:r>
              <a:rPr lang="en-US" dirty="0">
                <a:hlinkClick r:id="rId3"/>
              </a:rPr>
              <a:t>https://crablab.gatech.edu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Studying </a:t>
            </a:r>
            <a:r>
              <a:rPr lang="en-US" dirty="0" err="1" smtClean="0"/>
              <a:t>robophysics</a:t>
            </a:r>
            <a:r>
              <a:rPr lang="en-US" dirty="0" smtClean="0"/>
              <a:t>, algorithmic-matter, natural and synthetic collectives (ants, robots)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110749" y="3034145"/>
            <a:ext cx="2576946" cy="2327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Ants, bob-bots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49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Goal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8574578" cy="4024125"/>
          </a:xfrm>
        </p:spPr>
        <p:txBody>
          <a:bodyPr/>
          <a:lstStyle/>
          <a:p>
            <a:r>
              <a:rPr lang="en-US" dirty="0" smtClean="0"/>
              <a:t>Gain a better understanding of typical </a:t>
            </a:r>
            <a:r>
              <a:rPr lang="en-US" dirty="0" err="1" smtClean="0"/>
              <a:t>nano</a:t>
            </a:r>
            <a:r>
              <a:rPr lang="en-US" dirty="0" smtClean="0"/>
              <a:t>-world analysis tools:</a:t>
            </a:r>
          </a:p>
          <a:p>
            <a:pPr lvl="1"/>
            <a:r>
              <a:rPr lang="en-US" dirty="0" smtClean="0"/>
              <a:t>Mean-square-displacement</a:t>
            </a:r>
          </a:p>
          <a:p>
            <a:pPr lvl="1"/>
            <a:r>
              <a:rPr lang="en-US" dirty="0" smtClean="0"/>
              <a:t>Static Light </a:t>
            </a:r>
            <a:r>
              <a:rPr lang="en-US" dirty="0" smtClean="0"/>
              <a:t>Scattering</a:t>
            </a:r>
          </a:p>
          <a:p>
            <a:pPr lvl="1"/>
            <a:r>
              <a:rPr lang="en-US" dirty="0" smtClean="0"/>
              <a:t>Dynamic Light Scattering</a:t>
            </a:r>
          </a:p>
          <a:p>
            <a:pPr lvl="1"/>
            <a:endParaRPr lang="en-US" dirty="0"/>
          </a:p>
          <a:p>
            <a:r>
              <a:rPr lang="en-US" dirty="0" smtClean="0"/>
              <a:t>These will be explored by applying to simulated robotic matter, as well as thermodynamic hard discs</a:t>
            </a:r>
          </a:p>
          <a:p>
            <a:endParaRPr lang="en-US" dirty="0"/>
          </a:p>
          <a:p>
            <a:r>
              <a:rPr lang="en-US" dirty="0" smtClean="0"/>
              <a:t>Our research question for the workshop – </a:t>
            </a:r>
            <a:r>
              <a:rPr lang="en-US" b="1" dirty="0" smtClean="0"/>
              <a:t>does the programmed gait modulate inter-particle interaction?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0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911928"/>
            <a:ext cx="7452360" cy="4613564"/>
          </a:xfrm>
        </p:spPr>
        <p:txBody>
          <a:bodyPr>
            <a:normAutofit/>
          </a:bodyPr>
          <a:lstStyle/>
          <a:p>
            <a:r>
              <a:rPr lang="en-US" b="1" dirty="0" smtClean="0"/>
              <a:t>Gait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pattern of limb movement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 our case, gait will be a periodic pattern of actuation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5" name="aax4316_Movie_S1 (1)">
            <a:hlinkClick r:id="" action="ppaction://media"/>
            <a:extLst>
              <a:ext uri="{FF2B5EF4-FFF2-40B4-BE49-F238E27FC236}">
                <a16:creationId xmlns:a16="http://schemas.microsoft.com/office/drawing/2014/main" id="{49633565-E1BD-4EB6-8E3D-7D3B62AC7F5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61" end="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5319" y="3839522"/>
            <a:ext cx="3935245" cy="22135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7E7DAC-67C3-406B-82AE-E54B7E7AD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610" y="1993049"/>
            <a:ext cx="2552990" cy="221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60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5" name="CLOUD_Take_2018-08-21_11.03.38_AM14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098" t="11922" r="29448" b="14602"/>
          <a:stretch/>
        </p:blipFill>
        <p:spPr>
          <a:xfrm>
            <a:off x="3066473" y="1971939"/>
            <a:ext cx="5982908" cy="419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4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9745" y="764373"/>
            <a:ext cx="9386455" cy="1293028"/>
          </a:xfrm>
        </p:spPr>
        <p:txBody>
          <a:bodyPr/>
          <a:lstStyle/>
          <a:p>
            <a:r>
              <a:rPr lang="en-US" cap="none" dirty="0" err="1" smtClean="0"/>
              <a:t>Robophysics</a:t>
            </a:r>
            <a:r>
              <a:rPr lang="en-US" cap="none" dirty="0" smtClean="0"/>
              <a:t> Inspiration – </a:t>
            </a:r>
            <a:r>
              <a:rPr lang="en-US" cap="none" dirty="0" err="1" smtClean="0"/>
              <a:t>Smarticles</a:t>
            </a:r>
            <a:endParaRPr lang="en-US" cap="non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INASCON 2021, Robophysics and Nano-Analysis Workshop, by Ram Avinery</a:t>
            </a:r>
            <a:endParaRPr lang="en-US"/>
          </a:p>
        </p:txBody>
      </p:sp>
      <p:pic>
        <p:nvPicPr>
          <p:cNvPr id="6" name="C1_LS_WithVid1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3006" y="2057401"/>
            <a:ext cx="733425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68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*This will require a Google account</a:t>
            </a:r>
          </a:p>
          <a:p>
            <a:r>
              <a:rPr lang="en-US" dirty="0" smtClean="0"/>
              <a:t>Open a browser, </a:t>
            </a:r>
            <a:r>
              <a:rPr lang="en-US" dirty="0"/>
              <a:t>and open</a:t>
            </a:r>
            <a:br>
              <a:rPr lang="en-US" dirty="0"/>
            </a:br>
            <a:r>
              <a:rPr lang="en-US" dirty="0">
                <a:hlinkClick r:id="rId2"/>
              </a:rPr>
              <a:t>https://research.google.com/colaboratory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(you can also Google “</a:t>
            </a:r>
            <a:r>
              <a:rPr lang="en-US" dirty="0" err="1" smtClean="0"/>
              <a:t>colab</a:t>
            </a:r>
            <a:r>
              <a:rPr lang="en-US" dirty="0" smtClean="0"/>
              <a:t>”)</a:t>
            </a:r>
          </a:p>
          <a:p>
            <a:r>
              <a:rPr lang="en-US" dirty="0" smtClean="0"/>
              <a:t>Sign in using your Google account</a:t>
            </a:r>
          </a:p>
          <a:p>
            <a:r>
              <a:rPr lang="en-US" dirty="0" smtClean="0"/>
              <a:t>Click on File menu, then “open notebook”</a:t>
            </a:r>
          </a:p>
          <a:p>
            <a:r>
              <a:rPr lang="en-US" dirty="0" smtClean="0"/>
              <a:t>Choose “GitHub”</a:t>
            </a:r>
          </a:p>
          <a:p>
            <a:r>
              <a:rPr lang="en-US" dirty="0"/>
              <a:t>Enter:</a:t>
            </a:r>
            <a:br>
              <a:rPr lang="en-US" dirty="0"/>
            </a:b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github.com/abinary/INASCON2021</a:t>
            </a:r>
            <a:endParaRPr lang="en-US" dirty="0" smtClean="0"/>
          </a:p>
          <a:p>
            <a:r>
              <a:rPr lang="en-US" dirty="0" smtClean="0"/>
              <a:t>Then choose notebook “</a:t>
            </a:r>
            <a:r>
              <a:rPr lang="en-US" dirty="0" err="1" smtClean="0"/>
              <a:t>SetupColab.ipynb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873" y="3632201"/>
            <a:ext cx="3082925" cy="9906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46768"/>
          <a:stretch/>
        </p:blipFill>
        <p:spPr>
          <a:xfrm>
            <a:off x="8626764" y="4856745"/>
            <a:ext cx="3009034" cy="112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64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Getting Started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Alternatively, open:</a:t>
            </a:r>
            <a:br>
              <a:rPr lang="en-US" dirty="0"/>
            </a:b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colab.research.google.com/github/abinary/INASCON2021/blob/main/SetupColab.ipynb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The notebook has one cell</a:t>
            </a:r>
            <a:br>
              <a:rPr lang="en-US" dirty="0"/>
            </a:br>
            <a:r>
              <a:rPr lang="en-US" dirty="0"/>
              <a:t>Run it (click play button        ) and follow the instructions to connect your Google Drive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INASCON 2021, </a:t>
            </a:r>
            <a:r>
              <a:rPr lang="en-US" dirty="0" err="1" smtClean="0"/>
              <a:t>Robophysics</a:t>
            </a:r>
            <a:r>
              <a:rPr lang="en-US" dirty="0" smtClean="0"/>
              <a:t> and Nano-Analysis Workshop, by Ram </a:t>
            </a:r>
            <a:r>
              <a:rPr lang="en-US" dirty="0" err="1" smtClean="0"/>
              <a:t>Avinery</a:t>
            </a:r>
            <a:endParaRPr lang="en-US" dirty="0"/>
          </a:p>
        </p:txBody>
      </p:sp>
      <p:pic>
        <p:nvPicPr>
          <p:cNvPr id="8" name="Picture 7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07" t="25762" r="18835" b="25058"/>
          <a:stretch/>
        </p:blipFill>
        <p:spPr>
          <a:xfrm>
            <a:off x="4262581" y="4027055"/>
            <a:ext cx="452583" cy="3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43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1467</TotalTime>
  <Words>501</Words>
  <Application>Microsoft Office PowerPoint</Application>
  <PresentationFormat>Widescreen</PresentationFormat>
  <Paragraphs>114</Paragraphs>
  <Slides>16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Cambria Math</vt:lpstr>
      <vt:lpstr>Century Gothic</vt:lpstr>
      <vt:lpstr>Vapor Trail</vt:lpstr>
      <vt:lpstr>Robophysics and nano-analysis workshop</vt:lpstr>
      <vt:lpstr>On The Agenda</vt:lpstr>
      <vt:lpstr>About Me</vt:lpstr>
      <vt:lpstr>Goal</vt:lpstr>
      <vt:lpstr>Robophysics Inspiration – Smarticles</vt:lpstr>
      <vt:lpstr>Robophysics Inspiration – Smarticles</vt:lpstr>
      <vt:lpstr>Robophysics Inspiration – Smarticles</vt:lpstr>
      <vt:lpstr>Getting Started</vt:lpstr>
      <vt:lpstr>Getting Started</vt:lpstr>
      <vt:lpstr>Getting Started</vt:lpstr>
      <vt:lpstr>Getting Started</vt:lpstr>
      <vt:lpstr>Independent Work</vt:lpstr>
      <vt:lpstr>Mean-Square-Displacement (MSD)</vt:lpstr>
      <vt:lpstr>Mean-Square-Displacement (MSD)</vt:lpstr>
      <vt:lpstr>Code</vt:lpstr>
      <vt:lpstr>Independent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Robophysics and nano-analysis workshop INASCON 2021</dc:title>
  <dc:creator>Ram</dc:creator>
  <cp:lastModifiedBy>Ram</cp:lastModifiedBy>
  <cp:revision>39</cp:revision>
  <dcterms:created xsi:type="dcterms:W3CDTF">2021-07-25T02:33:30Z</dcterms:created>
  <dcterms:modified xsi:type="dcterms:W3CDTF">2021-07-26T03:04:09Z</dcterms:modified>
</cp:coreProperties>
</file>

<file path=docProps/thumbnail.jpeg>
</file>